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72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DM Sans" panose="020B0604020202020204" charset="0"/>
      <p:regular r:id="rId14"/>
    </p:embeddedFont>
    <p:embeddedFont>
      <p:font typeface="DM Sans Bold Italics" panose="020B0604020202020204" charset="0"/>
      <p:regular r:id="rId15"/>
    </p:embeddedFont>
    <p:embeddedFont>
      <p:font typeface="DM Sans Italics" panose="020B0604020202020204" charset="0"/>
      <p:regular r:id="rId16"/>
    </p:embeddedFont>
    <p:embeddedFont>
      <p:font typeface="Now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25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1.jpe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5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 descr="Gradient 3D Hexagon Shape"/>
          <p:cNvSpPr/>
          <p:nvPr/>
        </p:nvSpPr>
        <p:spPr>
          <a:xfrm rot="1748409">
            <a:off x="-1871927" y="7973496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67131" y="7368456"/>
            <a:ext cx="7673648" cy="39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1"/>
              </a:lnSpc>
            </a:pPr>
            <a:endParaRPr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21A17834-5640-65B7-F108-A2FA492DB150}"/>
              </a:ext>
            </a:extLst>
          </p:cNvPr>
          <p:cNvSpPr txBox="1"/>
          <p:nvPr/>
        </p:nvSpPr>
        <p:spPr>
          <a:xfrm>
            <a:off x="1066800" y="752077"/>
            <a:ext cx="16154400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 dirty="0">
                <a:solidFill>
                  <a:schemeClr val="accent1"/>
                </a:solidFill>
              </a:rPr>
              <a:t>                                                   Project Title </a:t>
            </a:r>
            <a:br>
              <a:rPr lang="en-US" sz="4400" b="1" dirty="0">
                <a:solidFill>
                  <a:schemeClr val="accent1"/>
                </a:solidFill>
              </a:rPr>
            </a:br>
            <a:r>
              <a:rPr lang="en-US" sz="4400" b="1" dirty="0">
                <a:solidFill>
                  <a:schemeClr val="accent1"/>
                </a:solidFill>
              </a:rPr>
              <a:t> </a:t>
            </a:r>
            <a:r>
              <a:rPr lang="en-US" sz="4400" b="1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HorizonHomes</a:t>
            </a:r>
            <a:r>
              <a:rPr lang="en-US" sz="44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: Smart Property Discovery &amp; Management Platform</a:t>
            </a:r>
            <a:br>
              <a:rPr lang="en-US" sz="4400" dirty="0">
                <a:solidFill>
                  <a:srgbClr val="002060"/>
                </a:solidFill>
              </a:rPr>
            </a:br>
            <a:endParaRPr lang="en-US" sz="4400" dirty="0">
              <a:solidFill>
                <a:schemeClr val="bg1"/>
              </a:solidFill>
              <a:latin typeface="DM Sans Itali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4BF154C-0D9A-E1A2-30EC-4E591DB01892}"/>
              </a:ext>
            </a:extLst>
          </p:cNvPr>
          <p:cNvSpPr txBox="1">
            <a:spLocks/>
          </p:cNvSpPr>
          <p:nvPr/>
        </p:nvSpPr>
        <p:spPr>
          <a:xfrm>
            <a:off x="457200" y="3435101"/>
            <a:ext cx="7875882" cy="32494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b="1" dirty="0">
                <a:solidFill>
                  <a:schemeClr val="bg1"/>
                </a:solidFill>
              </a:rPr>
              <a:t>      </a:t>
            </a:r>
            <a:r>
              <a:rPr lang="en-US" sz="3600" b="1" dirty="0">
                <a:solidFill>
                  <a:schemeClr val="bg1"/>
                </a:solidFill>
              </a:rPr>
              <a:t>Presented by:</a:t>
            </a:r>
          </a:p>
          <a:p>
            <a:r>
              <a:rPr lang="en-US" b="1" dirty="0">
                <a:solidFill>
                  <a:schemeClr val="bg1"/>
                </a:solidFill>
              </a:rPr>
              <a:t>Md. Nazmus Sazzad Naiem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ID: 2254901041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Jablay</a:t>
            </a:r>
            <a:r>
              <a:rPr lang="en-US" b="1" dirty="0">
                <a:solidFill>
                  <a:schemeClr val="bg1"/>
                </a:solidFill>
              </a:rPr>
              <a:t> Noor Rahman (Omi)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ID: 2254901093</a:t>
            </a:r>
          </a:p>
          <a:p>
            <a:pPr marL="0" indent="0">
              <a:buFont typeface="Arial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Department of ICT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Bangladesh University of Professionals (BUP)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8AEF54-BF93-5686-D288-07B10E355D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925" y="2903259"/>
            <a:ext cx="9667875" cy="50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223819">
            <a:off x="-4572963" y="4006074"/>
            <a:ext cx="9665112" cy="8771089"/>
          </a:xfrm>
          <a:custGeom>
            <a:avLst/>
            <a:gdLst/>
            <a:ahLst/>
            <a:cxnLst/>
            <a:rect l="l" t="t" r="r" b="b"/>
            <a:pathLst>
              <a:path w="9665112" h="8771089">
                <a:moveTo>
                  <a:pt x="0" y="0"/>
                </a:moveTo>
                <a:lnTo>
                  <a:pt x="9665112" y="0"/>
                </a:lnTo>
                <a:lnTo>
                  <a:pt x="9665112" y="8771089"/>
                </a:lnTo>
                <a:lnTo>
                  <a:pt x="0" y="877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784086" y="1028700"/>
            <a:ext cx="8719828" cy="8764064"/>
            <a:chOff x="0" y="0"/>
            <a:chExt cx="2296580" cy="230823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6580" cy="2308231"/>
            </a:xfrm>
            <a:custGeom>
              <a:avLst/>
              <a:gdLst/>
              <a:ahLst/>
              <a:cxnLst/>
              <a:rect l="l" t="t" r="r" b="b"/>
              <a:pathLst>
                <a:path w="2296580" h="2308231">
                  <a:moveTo>
                    <a:pt x="0" y="0"/>
                  </a:moveTo>
                  <a:lnTo>
                    <a:pt x="2296580" y="0"/>
                  </a:lnTo>
                  <a:lnTo>
                    <a:pt x="2296580" y="2308231"/>
                  </a:lnTo>
                  <a:lnTo>
                    <a:pt x="0" y="23082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48AFF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2296580" cy="2317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132358" y="7708556"/>
            <a:ext cx="1769644" cy="1711728"/>
          </a:xfrm>
          <a:custGeom>
            <a:avLst/>
            <a:gdLst/>
            <a:ahLst/>
            <a:cxnLst/>
            <a:rect l="l" t="t" r="r" b="b"/>
            <a:pathLst>
              <a:path w="1769644" h="1711728">
                <a:moveTo>
                  <a:pt x="0" y="0"/>
                </a:moveTo>
                <a:lnTo>
                  <a:pt x="1769644" y="0"/>
                </a:lnTo>
                <a:lnTo>
                  <a:pt x="1769644" y="1711729"/>
                </a:lnTo>
                <a:lnTo>
                  <a:pt x="0" y="17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342418" y="3015674"/>
            <a:ext cx="5929881" cy="373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9206" lvl="1" indent="-409603">
              <a:lnSpc>
                <a:spcPts val="5919"/>
              </a:lnSpc>
              <a:buFont typeface="Arial"/>
              <a:buChar char="•"/>
            </a:pPr>
            <a:r>
              <a:rPr lang="en-US" sz="3794" dirty="0">
                <a:solidFill>
                  <a:srgbClr val="FFFAEB"/>
                </a:solidFill>
                <a:latin typeface="DM Sans Italics"/>
              </a:rPr>
              <a:t>Project Objective</a:t>
            </a:r>
          </a:p>
          <a:p>
            <a:pPr marL="819206" lvl="1" indent="-409603">
              <a:lnSpc>
                <a:spcPts val="5919"/>
              </a:lnSpc>
              <a:buFont typeface="Arial"/>
              <a:buChar char="•"/>
            </a:pPr>
            <a:r>
              <a:rPr lang="en-US" sz="3794" dirty="0">
                <a:solidFill>
                  <a:srgbClr val="FFFAEB"/>
                </a:solidFill>
                <a:latin typeface="DM Sans Italics"/>
              </a:rPr>
              <a:t>Features of Website</a:t>
            </a:r>
          </a:p>
          <a:p>
            <a:pPr marL="819206" lvl="1" indent="-409603">
              <a:lnSpc>
                <a:spcPts val="5919"/>
              </a:lnSpc>
              <a:buFont typeface="Arial"/>
              <a:buChar char="•"/>
            </a:pPr>
            <a:r>
              <a:rPr lang="en-US" sz="3794" dirty="0">
                <a:solidFill>
                  <a:srgbClr val="FFFAEB"/>
                </a:solidFill>
                <a:latin typeface="DM Sans Italics"/>
              </a:rPr>
              <a:t>Tools &amp; Technology </a:t>
            </a:r>
          </a:p>
          <a:p>
            <a:pPr marL="819206" lvl="1" indent="-409603">
              <a:lnSpc>
                <a:spcPts val="5919"/>
              </a:lnSpc>
              <a:buFont typeface="Arial"/>
              <a:buChar char="•"/>
            </a:pPr>
            <a:r>
              <a:rPr lang="en-US" sz="3794" dirty="0">
                <a:solidFill>
                  <a:srgbClr val="FFFAEB"/>
                </a:solidFill>
                <a:latin typeface="DM Sans Italics"/>
              </a:rPr>
              <a:t>Limitations</a:t>
            </a:r>
          </a:p>
          <a:p>
            <a:pPr marL="819206" lvl="1" indent="-409603" algn="l">
              <a:lnSpc>
                <a:spcPts val="5919"/>
              </a:lnSpc>
              <a:buFont typeface="Arial"/>
              <a:buChar char="•"/>
            </a:pPr>
            <a:r>
              <a:rPr lang="en-US" sz="3794" dirty="0">
                <a:solidFill>
                  <a:srgbClr val="FFFAEB"/>
                </a:solidFill>
                <a:latin typeface="DM Sans Italics"/>
              </a:rPr>
              <a:t>Future scope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28644" y="1804155"/>
            <a:ext cx="4830711" cy="76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4"/>
              </a:lnSpc>
            </a:pPr>
            <a:r>
              <a:rPr lang="en-US" sz="4586" spc="311">
                <a:solidFill>
                  <a:srgbClr val="048AFF"/>
                </a:solidFill>
                <a:latin typeface="Now Bold"/>
              </a:rPr>
              <a:t>Overview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017180" y="-1431186"/>
            <a:ext cx="3656258" cy="365625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6085397" y="2796124"/>
            <a:ext cx="6076393" cy="0"/>
          </a:xfrm>
          <a:prstGeom prst="line">
            <a:avLst/>
          </a:prstGeom>
          <a:ln w="38100" cap="flat">
            <a:solidFill>
              <a:srgbClr val="048A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 descr="Gradient 3D Circle Shape"/>
          <p:cNvSpPr/>
          <p:nvPr/>
        </p:nvSpPr>
        <p:spPr>
          <a:xfrm>
            <a:off x="-689719" y="-1276542"/>
            <a:ext cx="2556280" cy="2553085"/>
          </a:xfrm>
          <a:custGeom>
            <a:avLst/>
            <a:gdLst/>
            <a:ahLst/>
            <a:cxnLst/>
            <a:rect l="l" t="t" r="r" b="b"/>
            <a:pathLst>
              <a:path w="2556280" h="2553085">
                <a:moveTo>
                  <a:pt x="0" y="0"/>
                </a:moveTo>
                <a:lnTo>
                  <a:pt x="2556280" y="0"/>
                </a:lnTo>
                <a:lnTo>
                  <a:pt x="2556280" y="2553084"/>
                </a:lnTo>
                <a:lnTo>
                  <a:pt x="0" y="255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 descr="Gradient 3D Circle Shape"/>
          <p:cNvSpPr/>
          <p:nvPr/>
        </p:nvSpPr>
        <p:spPr>
          <a:xfrm>
            <a:off x="7584476" y="8616204"/>
            <a:ext cx="4010261" cy="4005248"/>
          </a:xfrm>
          <a:custGeom>
            <a:avLst/>
            <a:gdLst/>
            <a:ahLst/>
            <a:cxnLst/>
            <a:rect l="l" t="t" r="r" b="b"/>
            <a:pathLst>
              <a:path w="4010261" h="4005248">
                <a:moveTo>
                  <a:pt x="0" y="0"/>
                </a:moveTo>
                <a:lnTo>
                  <a:pt x="4010261" y="0"/>
                </a:lnTo>
                <a:lnTo>
                  <a:pt x="4010261" y="4005248"/>
                </a:lnTo>
                <a:lnTo>
                  <a:pt x="0" y="400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 descr="Gradient 3D Circle Shape"/>
          <p:cNvSpPr/>
          <p:nvPr/>
        </p:nvSpPr>
        <p:spPr>
          <a:xfrm>
            <a:off x="14792965" y="-4982246"/>
            <a:ext cx="8083465" cy="8073361"/>
          </a:xfrm>
          <a:custGeom>
            <a:avLst/>
            <a:gdLst/>
            <a:ahLst/>
            <a:cxnLst/>
            <a:rect l="l" t="t" r="r" b="b"/>
            <a:pathLst>
              <a:path w="8083465" h="8073361">
                <a:moveTo>
                  <a:pt x="0" y="0"/>
                </a:moveTo>
                <a:lnTo>
                  <a:pt x="8083465" y="0"/>
                </a:lnTo>
                <a:lnTo>
                  <a:pt x="8083465" y="8073361"/>
                </a:lnTo>
                <a:lnTo>
                  <a:pt x="0" y="807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832674" y="2000816"/>
            <a:ext cx="6853514" cy="7087872"/>
          </a:xfrm>
          <a:custGeom>
            <a:avLst/>
            <a:gdLst/>
            <a:ahLst/>
            <a:cxnLst/>
            <a:rect l="l" t="t" r="r" b="b"/>
            <a:pathLst>
              <a:path w="6853514" h="7087872">
                <a:moveTo>
                  <a:pt x="0" y="0"/>
                </a:moveTo>
                <a:lnTo>
                  <a:pt x="6853514" y="0"/>
                </a:lnTo>
                <a:lnTo>
                  <a:pt x="6853514" y="7087873"/>
                </a:lnTo>
                <a:lnTo>
                  <a:pt x="0" y="7087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168" b="-687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0974" y="1579184"/>
            <a:ext cx="8867556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31"/>
              </a:lnSpc>
            </a:pPr>
            <a:r>
              <a:rPr lang="en-US" sz="7109" dirty="0">
                <a:solidFill>
                  <a:schemeClr val="accent5">
                    <a:lumMod val="60000"/>
                    <a:lumOff val="40000"/>
                  </a:schemeClr>
                </a:solidFill>
                <a:latin typeface="Now Bold"/>
              </a:rPr>
              <a:t>Project Objective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0974" y="3131324"/>
            <a:ext cx="10074915" cy="6893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96"/>
              </a:lnSpc>
              <a:spcBef>
                <a:spcPct val="0"/>
              </a:spcBef>
            </a:pPr>
            <a:r>
              <a:rPr lang="en-US" sz="2800" dirty="0">
                <a:solidFill>
                  <a:schemeClr val="bg1"/>
                </a:solidFill>
                <a:effectLst/>
                <a:latin typeface="DM Sans Bold Italics" panose="020B0604020202020204" charset="0"/>
                <a:ea typeface="Times New Roman" panose="02020603050405020304" pitchFamily="18" charset="0"/>
              </a:rPr>
              <a:t>Horizon Homes is a comprehensive website designed to streamline the process of searching, listing, and reserving residential properties. The platform offers secure user authentication, role-based access for visitors, agents, and admins, and property data management. It integrates features like booking, mortgage calculators, and neighborhood insights, creating a user-friendly, secure, and efficient experience for both property seekers and owners. </a:t>
            </a:r>
          </a:p>
          <a:p>
            <a:pPr marL="0" lvl="0" indent="0" algn="just">
              <a:lnSpc>
                <a:spcPts val="5396"/>
              </a:lnSpc>
              <a:spcBef>
                <a:spcPct val="0"/>
              </a:spcBef>
            </a:pPr>
            <a:endParaRPr lang="en-US" sz="3854" dirty="0">
              <a:solidFill>
                <a:srgbClr val="FFFFFF"/>
              </a:solidFill>
              <a:latin typeface="DM Sans Bold Itali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29303" y="539052"/>
            <a:ext cx="7942112" cy="9208896"/>
          </a:xfrm>
          <a:custGeom>
            <a:avLst/>
            <a:gdLst/>
            <a:ahLst/>
            <a:cxnLst/>
            <a:rect l="l" t="t" r="r" b="b"/>
            <a:pathLst>
              <a:path w="7942112" h="9208896">
                <a:moveTo>
                  <a:pt x="0" y="0"/>
                </a:moveTo>
                <a:lnTo>
                  <a:pt x="7942111" y="0"/>
                </a:lnTo>
                <a:lnTo>
                  <a:pt x="7942111" y="9208896"/>
                </a:lnTo>
                <a:lnTo>
                  <a:pt x="0" y="9208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143000"/>
            <a:ext cx="7329998" cy="53356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10427"/>
              </a:lnSpc>
            </a:pPr>
            <a:r>
              <a:rPr lang="en-US" sz="8689" dirty="0">
                <a:solidFill>
                  <a:srgbClr val="7030A0"/>
                </a:solidFill>
                <a:latin typeface="Now Bold"/>
              </a:rPr>
              <a:t>Features of </a:t>
            </a:r>
            <a:r>
              <a:rPr lang="en-US" sz="8800" b="1" dirty="0">
                <a:solidFill>
                  <a:srgbClr val="7030A0"/>
                </a:solidFill>
              </a:rPr>
              <a:t> </a:t>
            </a:r>
            <a:r>
              <a:rPr lang="en-US" sz="8800" b="1" dirty="0" err="1">
                <a:solidFill>
                  <a:srgbClr val="7030A0"/>
                </a:solidFill>
              </a:rPr>
              <a:t>HorizonHomes</a:t>
            </a:r>
            <a:r>
              <a:rPr lang="en-US" sz="8800" b="1" dirty="0">
                <a:solidFill>
                  <a:srgbClr val="7030A0"/>
                </a:solidFill>
              </a:rPr>
              <a:t> </a:t>
            </a:r>
            <a:r>
              <a:rPr lang="en-US" sz="8689" dirty="0">
                <a:solidFill>
                  <a:srgbClr val="7030A0"/>
                </a:solidFill>
                <a:latin typeface="Now Bold"/>
              </a:rPr>
              <a:t>Real-Estate Website</a:t>
            </a:r>
          </a:p>
        </p:txBody>
      </p:sp>
      <p:sp>
        <p:nvSpPr>
          <p:cNvPr id="5" name="Freeform 5"/>
          <p:cNvSpPr/>
          <p:nvPr/>
        </p:nvSpPr>
        <p:spPr>
          <a:xfrm rot="-6001244">
            <a:off x="-4837788" y="7462576"/>
            <a:ext cx="14283863" cy="12962606"/>
          </a:xfrm>
          <a:custGeom>
            <a:avLst/>
            <a:gdLst/>
            <a:ahLst/>
            <a:cxnLst/>
            <a:rect l="l" t="t" r="r" b="b"/>
            <a:pathLst>
              <a:path w="14283863" h="12962606">
                <a:moveTo>
                  <a:pt x="0" y="0"/>
                </a:moveTo>
                <a:lnTo>
                  <a:pt x="14283864" y="0"/>
                </a:lnTo>
                <a:lnTo>
                  <a:pt x="14283864" y="12962606"/>
                </a:lnTo>
                <a:lnTo>
                  <a:pt x="0" y="129626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962833" y="7901829"/>
            <a:ext cx="1908581" cy="1846119"/>
          </a:xfrm>
          <a:custGeom>
            <a:avLst/>
            <a:gdLst/>
            <a:ahLst/>
            <a:cxnLst/>
            <a:rect l="l" t="t" r="r" b="b"/>
            <a:pathLst>
              <a:path w="1908581" h="1846119">
                <a:moveTo>
                  <a:pt x="0" y="0"/>
                </a:moveTo>
                <a:lnTo>
                  <a:pt x="1908581" y="0"/>
                </a:lnTo>
                <a:lnTo>
                  <a:pt x="1908581" y="1846119"/>
                </a:lnTo>
                <a:lnTo>
                  <a:pt x="0" y="18461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67110" y="-5454844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789970" y="7909420"/>
            <a:ext cx="1469330" cy="1421243"/>
          </a:xfrm>
          <a:custGeom>
            <a:avLst/>
            <a:gdLst/>
            <a:ahLst/>
            <a:cxnLst/>
            <a:rect l="l" t="t" r="r" b="b"/>
            <a:pathLst>
              <a:path w="1469330" h="1421243">
                <a:moveTo>
                  <a:pt x="0" y="0"/>
                </a:moveTo>
                <a:lnTo>
                  <a:pt x="1469330" y="0"/>
                </a:lnTo>
                <a:lnTo>
                  <a:pt x="1469330" y="1421243"/>
                </a:lnTo>
                <a:lnTo>
                  <a:pt x="0" y="1421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327715" y="6542790"/>
            <a:ext cx="9641780" cy="9629727"/>
          </a:xfrm>
          <a:custGeom>
            <a:avLst/>
            <a:gdLst/>
            <a:ahLst/>
            <a:cxnLst/>
            <a:rect l="l" t="t" r="r" b="b"/>
            <a:pathLst>
              <a:path w="9641780" h="9629727">
                <a:moveTo>
                  <a:pt x="0" y="0"/>
                </a:moveTo>
                <a:lnTo>
                  <a:pt x="9641780" y="0"/>
                </a:lnTo>
                <a:lnTo>
                  <a:pt x="9641780" y="9629727"/>
                </a:lnTo>
                <a:lnTo>
                  <a:pt x="0" y="9629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41314" y="1893224"/>
            <a:ext cx="968297" cy="1106625"/>
          </a:xfrm>
          <a:custGeom>
            <a:avLst/>
            <a:gdLst/>
            <a:ahLst/>
            <a:cxnLst/>
            <a:rect l="l" t="t" r="r" b="b"/>
            <a:pathLst>
              <a:path w="968297" h="1106625">
                <a:moveTo>
                  <a:pt x="0" y="0"/>
                </a:moveTo>
                <a:lnTo>
                  <a:pt x="968297" y="0"/>
                </a:lnTo>
                <a:lnTo>
                  <a:pt x="968297" y="1106624"/>
                </a:lnTo>
                <a:lnTo>
                  <a:pt x="0" y="11066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5635" y="3071244"/>
            <a:ext cx="1062668" cy="1498634"/>
          </a:xfrm>
          <a:custGeom>
            <a:avLst/>
            <a:gdLst/>
            <a:ahLst/>
            <a:cxnLst/>
            <a:rect l="l" t="t" r="r" b="b"/>
            <a:pathLst>
              <a:path w="1062668" h="1498634">
                <a:moveTo>
                  <a:pt x="0" y="0"/>
                </a:moveTo>
                <a:lnTo>
                  <a:pt x="1062668" y="0"/>
                </a:lnTo>
                <a:lnTo>
                  <a:pt x="1062668" y="1498634"/>
                </a:lnTo>
                <a:lnTo>
                  <a:pt x="0" y="14986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85355" y="4933814"/>
            <a:ext cx="1194513" cy="1230303"/>
          </a:xfrm>
          <a:custGeom>
            <a:avLst/>
            <a:gdLst/>
            <a:ahLst/>
            <a:cxnLst/>
            <a:rect l="l" t="t" r="r" b="b"/>
            <a:pathLst>
              <a:path w="1194513" h="1230303">
                <a:moveTo>
                  <a:pt x="0" y="0"/>
                </a:moveTo>
                <a:lnTo>
                  <a:pt x="1194513" y="0"/>
                </a:lnTo>
                <a:lnTo>
                  <a:pt x="1194513" y="1230303"/>
                </a:lnTo>
                <a:lnTo>
                  <a:pt x="0" y="12303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197761" y="6164117"/>
            <a:ext cx="1520381" cy="1408253"/>
          </a:xfrm>
          <a:custGeom>
            <a:avLst/>
            <a:gdLst/>
            <a:ahLst/>
            <a:cxnLst/>
            <a:rect l="l" t="t" r="r" b="b"/>
            <a:pathLst>
              <a:path w="1520381" h="1408253">
                <a:moveTo>
                  <a:pt x="0" y="0"/>
                </a:moveTo>
                <a:lnTo>
                  <a:pt x="1520380" y="0"/>
                </a:lnTo>
                <a:lnTo>
                  <a:pt x="1520380" y="1408253"/>
                </a:lnTo>
                <a:lnTo>
                  <a:pt x="0" y="14082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78357" y="3871119"/>
            <a:ext cx="1062132" cy="1170686"/>
          </a:xfrm>
          <a:custGeom>
            <a:avLst/>
            <a:gdLst/>
            <a:ahLst/>
            <a:cxnLst/>
            <a:rect l="l" t="t" r="r" b="b"/>
            <a:pathLst>
              <a:path w="1062132" h="1170686">
                <a:moveTo>
                  <a:pt x="0" y="0"/>
                </a:moveTo>
                <a:lnTo>
                  <a:pt x="1062132" y="0"/>
                </a:lnTo>
                <a:lnTo>
                  <a:pt x="1062132" y="1170686"/>
                </a:lnTo>
                <a:lnTo>
                  <a:pt x="0" y="117068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021361" y="7591476"/>
            <a:ext cx="819128" cy="1746203"/>
          </a:xfrm>
          <a:custGeom>
            <a:avLst/>
            <a:gdLst/>
            <a:ahLst/>
            <a:cxnLst/>
            <a:rect l="l" t="t" r="r" b="b"/>
            <a:pathLst>
              <a:path w="819128" h="1746203">
                <a:moveTo>
                  <a:pt x="0" y="0"/>
                </a:moveTo>
                <a:lnTo>
                  <a:pt x="819127" y="0"/>
                </a:lnTo>
                <a:lnTo>
                  <a:pt x="819127" y="1746203"/>
                </a:lnTo>
                <a:lnTo>
                  <a:pt x="0" y="174620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443716"/>
            <a:ext cx="9334500" cy="9173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FFFAEB"/>
                </a:solidFill>
                <a:latin typeface="Now Bold"/>
              </a:rPr>
              <a:t>Tools &amp; Technology Used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47044" y="1933211"/>
            <a:ext cx="2188063" cy="1005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0"/>
              </a:lnSpc>
              <a:spcBef>
                <a:spcPct val="0"/>
              </a:spcBef>
            </a:pPr>
            <a:r>
              <a:rPr lang="en-US" sz="6594" dirty="0">
                <a:solidFill>
                  <a:srgbClr val="048AFF"/>
                </a:solidFill>
                <a:latin typeface="DM Sans Italics"/>
              </a:rPr>
              <a:t>HTML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30079" y="3372278"/>
            <a:ext cx="2188063" cy="1020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10"/>
              </a:lnSpc>
              <a:spcBef>
                <a:spcPct val="0"/>
              </a:spcBef>
            </a:pPr>
            <a:r>
              <a:rPr lang="en-US" sz="6594" dirty="0">
                <a:solidFill>
                  <a:srgbClr val="048AFF"/>
                </a:solidFill>
                <a:latin typeface="DM Sans Italics"/>
              </a:rPr>
              <a:t>CSS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48426" y="4999278"/>
            <a:ext cx="4064648" cy="1005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0"/>
              </a:lnSpc>
              <a:spcBef>
                <a:spcPct val="0"/>
              </a:spcBef>
            </a:pPr>
            <a:r>
              <a:rPr lang="en-US" sz="6594" dirty="0">
                <a:solidFill>
                  <a:srgbClr val="048AFF"/>
                </a:solidFill>
                <a:latin typeface="DM Sans Italics"/>
              </a:rPr>
              <a:t>JavaScript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45355" y="6360405"/>
            <a:ext cx="2210807" cy="2016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0"/>
              </a:lnSpc>
            </a:pPr>
            <a:r>
              <a:rPr lang="en-US" sz="6594" dirty="0">
                <a:solidFill>
                  <a:srgbClr val="048AFF"/>
                </a:solidFill>
                <a:latin typeface="DM Sans Italics"/>
              </a:rPr>
              <a:t>React</a:t>
            </a:r>
          </a:p>
          <a:p>
            <a:pPr algn="ctr">
              <a:lnSpc>
                <a:spcPts val="8110"/>
              </a:lnSpc>
              <a:spcBef>
                <a:spcPct val="0"/>
              </a:spcBef>
            </a:pPr>
            <a:endParaRPr lang="en-US" sz="6594" dirty="0">
              <a:solidFill>
                <a:srgbClr val="048AFF"/>
              </a:solidFill>
              <a:latin typeface="DM Sans Itali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956162" y="2791253"/>
            <a:ext cx="8070982" cy="918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FFFAEB"/>
                </a:solidFill>
                <a:latin typeface="Now Bold"/>
              </a:rPr>
              <a:t>Backend Connectivity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18120" y="4148349"/>
            <a:ext cx="3479397" cy="1020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10"/>
              </a:lnSpc>
              <a:spcBef>
                <a:spcPct val="0"/>
              </a:spcBef>
            </a:pPr>
            <a:r>
              <a:rPr lang="en-US" sz="6594" dirty="0" err="1">
                <a:solidFill>
                  <a:srgbClr val="048AFF"/>
                </a:solidFill>
                <a:latin typeface="DM Sans Italics"/>
              </a:rPr>
              <a:t>NodeJs</a:t>
            </a:r>
            <a:endParaRPr lang="en-US" sz="6594" dirty="0">
              <a:solidFill>
                <a:srgbClr val="048AFF"/>
              </a:solidFill>
              <a:latin typeface="DM Sans Itali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987712" y="5183440"/>
            <a:ext cx="4113220" cy="1005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0"/>
              </a:lnSpc>
              <a:spcBef>
                <a:spcPct val="0"/>
              </a:spcBef>
            </a:pPr>
            <a:r>
              <a:rPr lang="en-US" sz="6594" dirty="0">
                <a:solidFill>
                  <a:srgbClr val="048AFF"/>
                </a:solidFill>
                <a:latin typeface="DM Sans Italics"/>
              </a:rPr>
              <a:t>Express Js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972178" y="6658234"/>
            <a:ext cx="6144289" cy="918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</a:pPr>
            <a:r>
              <a:rPr lang="en-US" sz="5343" dirty="0">
                <a:solidFill>
                  <a:srgbClr val="EBEBEB"/>
                </a:solidFill>
                <a:latin typeface="Now Bold"/>
              </a:rPr>
              <a:t>Database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87712" y="8057166"/>
            <a:ext cx="4332473" cy="1020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10"/>
              </a:lnSpc>
              <a:spcBef>
                <a:spcPct val="0"/>
              </a:spcBef>
            </a:pPr>
            <a:r>
              <a:rPr lang="en-US" sz="6594" dirty="0" err="1">
                <a:solidFill>
                  <a:srgbClr val="048AFF"/>
                </a:solidFill>
                <a:latin typeface="DM Sans Italics"/>
              </a:rPr>
              <a:t>Mongodb</a:t>
            </a:r>
            <a:endParaRPr lang="en-US" sz="6594" dirty="0">
              <a:solidFill>
                <a:srgbClr val="048AFF"/>
              </a:solidFill>
              <a:latin typeface="DM Sans Itali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68424" y="7867652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6"/>
                </a:lnTo>
                <a:lnTo>
                  <a:pt x="0" y="5250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31023" y="-2171348"/>
            <a:ext cx="5257108" cy="5250537"/>
          </a:xfrm>
          <a:custGeom>
            <a:avLst/>
            <a:gdLst/>
            <a:ahLst/>
            <a:cxnLst/>
            <a:rect l="l" t="t" r="r" b="b"/>
            <a:pathLst>
              <a:path w="5257108" h="5250537">
                <a:moveTo>
                  <a:pt x="0" y="0"/>
                </a:moveTo>
                <a:lnTo>
                  <a:pt x="5257108" y="0"/>
                </a:lnTo>
                <a:lnTo>
                  <a:pt x="5257108" y="5250537"/>
                </a:lnTo>
                <a:lnTo>
                  <a:pt x="0" y="52505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807001" y="358670"/>
            <a:ext cx="7160167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7564"/>
              </a:lnSpc>
              <a:spcBef>
                <a:spcPct val="0"/>
              </a:spcBef>
            </a:pPr>
            <a:r>
              <a:rPr lang="en-US" sz="6000" dirty="0">
                <a:solidFill>
                  <a:srgbClr val="048AFF"/>
                </a:solidFill>
                <a:latin typeface="Now Bold"/>
              </a:rPr>
              <a:t>Limitations 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CB1E9BF1-1549-DF41-B0F1-45DFE66E69B4}"/>
              </a:ext>
            </a:extLst>
          </p:cNvPr>
          <p:cNvSpPr txBox="1"/>
          <p:nvPr/>
        </p:nvSpPr>
        <p:spPr>
          <a:xfrm>
            <a:off x="1028700" y="1746832"/>
            <a:ext cx="16002000" cy="6793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🔹 1. Limited AI Features</a:t>
            </a:r>
          </a:p>
          <a:p>
            <a:r>
              <a:rPr lang="en-US" sz="3600" dirty="0">
                <a:solidFill>
                  <a:schemeClr val="bg1"/>
                </a:solidFill>
              </a:rPr>
              <a:t>The platform doesn’t yet use AI for smart property recommendations.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🔹 2. No Notification System</a:t>
            </a:r>
          </a:p>
          <a:p>
            <a:r>
              <a:rPr lang="en-US" sz="3600" dirty="0">
                <a:solidFill>
                  <a:schemeClr val="bg1"/>
                </a:solidFill>
              </a:rPr>
              <a:t>Users don’t receive real-time alerts for bookings or approvals.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🔹 3. Single Language Support</a:t>
            </a:r>
          </a:p>
          <a:p>
            <a:r>
              <a:rPr lang="en-US" sz="3600" dirty="0">
                <a:solidFill>
                  <a:schemeClr val="bg1"/>
                </a:solidFill>
              </a:rPr>
              <a:t>Currently, the platform supports only English—no multilingual options.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🔹 4. Limited Third-Party Integration</a:t>
            </a:r>
          </a:p>
          <a:p>
            <a:r>
              <a:rPr lang="en-US" sz="3600" dirty="0">
                <a:solidFill>
                  <a:schemeClr val="bg1"/>
                </a:solidFill>
              </a:rPr>
              <a:t>There’s no integration with services like Stripe, PayPal, or external real estate APIs.</a:t>
            </a:r>
          </a:p>
          <a:p>
            <a:r>
              <a:rPr lang="en-US" sz="3600" b="1" dirty="0">
                <a:solidFill>
                  <a:schemeClr val="bg1"/>
                </a:solidFill>
              </a:rPr>
              <a:t>🔹 5. Manual Admin Approvals</a:t>
            </a:r>
          </a:p>
          <a:p>
            <a:r>
              <a:rPr lang="en-US" sz="3600" dirty="0">
                <a:solidFill>
                  <a:schemeClr val="bg1"/>
                </a:solidFill>
              </a:rPr>
              <a:t>Property listings need manual admin approval, which could slow things down as the platform grows.</a:t>
            </a:r>
          </a:p>
          <a:p>
            <a:pPr marL="819206" lvl="1" indent="-409603">
              <a:lnSpc>
                <a:spcPts val="5919"/>
              </a:lnSpc>
              <a:buFont typeface="Arial"/>
              <a:buChar char="•"/>
            </a:pPr>
            <a:endParaRPr lang="en-US" sz="3600" dirty="0">
              <a:solidFill>
                <a:schemeClr val="bg1"/>
              </a:solidFill>
              <a:latin typeface="DM Sans Itali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4797527"/>
            <a:ext cx="18288000" cy="6124395"/>
            <a:chOff x="0" y="0"/>
            <a:chExt cx="4816593" cy="16130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613009"/>
            </a:xfrm>
            <a:custGeom>
              <a:avLst/>
              <a:gdLst/>
              <a:ahLst/>
              <a:cxnLst/>
              <a:rect l="l" t="t" r="r" b="b"/>
              <a:pathLst>
                <a:path w="4816592" h="1613009">
                  <a:moveTo>
                    <a:pt x="0" y="0"/>
                  </a:moveTo>
                  <a:lnTo>
                    <a:pt x="4816592" y="0"/>
                  </a:lnTo>
                  <a:lnTo>
                    <a:pt x="4816592" y="1613009"/>
                  </a:lnTo>
                  <a:lnTo>
                    <a:pt x="0" y="1613009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4816593" cy="16225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1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344666" y="3509328"/>
            <a:ext cx="2811488" cy="2811488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3"/>
              <a:stretch>
                <a:fillRect l="-25031" r="-25031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sp>
        <p:nvSpPr>
          <p:cNvPr id="9" name="AutoShape 9"/>
          <p:cNvSpPr/>
          <p:nvPr/>
        </p:nvSpPr>
        <p:spPr>
          <a:xfrm>
            <a:off x="4822223" y="5143500"/>
            <a:ext cx="0" cy="3893203"/>
          </a:xfrm>
          <a:prstGeom prst="line">
            <a:avLst/>
          </a:prstGeom>
          <a:ln w="76200" cap="rnd">
            <a:solidFill>
              <a:srgbClr val="0400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3346050" y="488376"/>
            <a:ext cx="10883558" cy="975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1"/>
              </a:lnSpc>
              <a:spcBef>
                <a:spcPct val="0"/>
              </a:spcBef>
            </a:pPr>
            <a:r>
              <a:rPr lang="en-US" sz="5741">
                <a:solidFill>
                  <a:srgbClr val="048AFF"/>
                </a:solidFill>
                <a:latin typeface="Now Bold"/>
              </a:rPr>
              <a:t>Future Works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4666" y="2034339"/>
            <a:ext cx="2811488" cy="927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8"/>
              </a:lnSpc>
            </a:pPr>
            <a:r>
              <a:rPr lang="en-US" sz="2603">
                <a:solidFill>
                  <a:srgbClr val="B100E8"/>
                </a:solidFill>
                <a:latin typeface="Now Bold"/>
              </a:rPr>
              <a:t>User Review and Ratings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6606949"/>
            <a:ext cx="3542096" cy="3185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0"/>
              </a:lnSpc>
            </a:pPr>
            <a:r>
              <a:rPr lang="en-US" sz="2473">
                <a:solidFill>
                  <a:srgbClr val="FFFFFF"/>
                </a:solidFill>
                <a:latin typeface="DM Sans"/>
              </a:rPr>
              <a:t>Implement a user review and rating system where users can provide feedback and ratings for properties they have booked or visited. 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5587406" y="3509328"/>
            <a:ext cx="2878546" cy="2878546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-25031" r="-25031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sp>
        <p:nvSpPr>
          <p:cNvPr id="16" name="TextBox 16"/>
          <p:cNvSpPr txBox="1"/>
          <p:nvPr/>
        </p:nvSpPr>
        <p:spPr>
          <a:xfrm>
            <a:off x="5353850" y="6606949"/>
            <a:ext cx="3345658" cy="184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4"/>
              </a:lnSpc>
            </a:pPr>
            <a:r>
              <a:rPr lang="en-US" sz="2558">
                <a:solidFill>
                  <a:srgbClr val="FFFFFF"/>
                </a:solidFill>
                <a:latin typeface="DM Sans"/>
              </a:rPr>
              <a:t>Adding the Payment</a:t>
            </a:r>
          </a:p>
          <a:p>
            <a:pPr algn="ctr">
              <a:lnSpc>
                <a:spcPts val="3734"/>
              </a:lnSpc>
            </a:pPr>
            <a:r>
              <a:rPr lang="en-US" sz="2558">
                <a:solidFill>
                  <a:srgbClr val="FFFFFF"/>
                </a:solidFill>
                <a:latin typeface="DM Sans"/>
              </a:rPr>
              <a:t>help user in Securely doing the trasation of the property</a:t>
            </a:r>
          </a:p>
        </p:txBody>
      </p:sp>
      <p:sp>
        <p:nvSpPr>
          <p:cNvPr id="17" name="AutoShape 17"/>
          <p:cNvSpPr/>
          <p:nvPr/>
        </p:nvSpPr>
        <p:spPr>
          <a:xfrm>
            <a:off x="9220333" y="5143500"/>
            <a:ext cx="0" cy="3893203"/>
          </a:xfrm>
          <a:prstGeom prst="line">
            <a:avLst/>
          </a:prstGeom>
          <a:ln w="76200" cap="rnd">
            <a:solidFill>
              <a:srgbClr val="0400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985516" y="3509328"/>
            <a:ext cx="2878546" cy="2878546"/>
            <a:chOff x="0" y="0"/>
            <a:chExt cx="6350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5"/>
              <a:stretch>
                <a:fillRect l="-25031" r="-25031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sp>
        <p:nvSpPr>
          <p:cNvPr id="21" name="TextBox 21"/>
          <p:cNvSpPr txBox="1"/>
          <p:nvPr/>
        </p:nvSpPr>
        <p:spPr>
          <a:xfrm>
            <a:off x="9669550" y="6501036"/>
            <a:ext cx="3345658" cy="3249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4"/>
              </a:lnSpc>
            </a:pPr>
            <a:r>
              <a:rPr lang="en-US" sz="2558">
                <a:solidFill>
                  <a:srgbClr val="FFFFFF"/>
                </a:solidFill>
                <a:latin typeface="DM Sans"/>
              </a:rPr>
              <a:t>Consider expanding the project by developing a dedicated mobile application for iOS and Android platforms. </a:t>
            </a:r>
          </a:p>
        </p:txBody>
      </p:sp>
      <p:sp>
        <p:nvSpPr>
          <p:cNvPr id="22" name="AutoShape 22"/>
          <p:cNvSpPr/>
          <p:nvPr/>
        </p:nvSpPr>
        <p:spPr>
          <a:xfrm>
            <a:off x="13464425" y="5143500"/>
            <a:ext cx="0" cy="3893203"/>
          </a:xfrm>
          <a:prstGeom prst="line">
            <a:avLst/>
          </a:prstGeom>
          <a:ln w="76200" cap="rnd">
            <a:solidFill>
              <a:srgbClr val="0400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4131175" y="3410895"/>
            <a:ext cx="2976979" cy="2976979"/>
            <a:chOff x="0" y="0"/>
            <a:chExt cx="6350000" cy="6350000"/>
          </a:xfrm>
        </p:grpSpPr>
        <p:sp>
          <p:nvSpPr>
            <p:cNvPr id="24" name="Freeform 24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6"/>
              <a:stretch>
                <a:fillRect l="-25031" r="-25031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gradFill rotWithShape="1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</p:grpSp>
      <p:sp>
        <p:nvSpPr>
          <p:cNvPr id="26" name="TextBox 26"/>
          <p:cNvSpPr txBox="1"/>
          <p:nvPr/>
        </p:nvSpPr>
        <p:spPr>
          <a:xfrm>
            <a:off x="13913642" y="6501036"/>
            <a:ext cx="3345658" cy="3249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4"/>
              </a:lnSpc>
            </a:pPr>
            <a:r>
              <a:rPr lang="en-US" sz="2558">
                <a:solidFill>
                  <a:srgbClr val="FFFFFF"/>
                </a:solidFill>
                <a:latin typeface="DM Sans"/>
              </a:rPr>
              <a:t>Integrate social media sharing capabilities, allowing users to easily share properties or their booking experiences on social platforms.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805610" y="1959773"/>
            <a:ext cx="2277319" cy="132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0"/>
              </a:lnSpc>
            </a:pPr>
            <a:r>
              <a:rPr lang="en-US" sz="2546">
                <a:solidFill>
                  <a:srgbClr val="B100E8"/>
                </a:solidFill>
                <a:latin typeface="Now Bold"/>
              </a:rPr>
              <a:t>Payment Gateway Integration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6129" y="1895988"/>
            <a:ext cx="2577932" cy="132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0"/>
              </a:lnSpc>
            </a:pPr>
            <a:r>
              <a:rPr lang="en-US" sz="2546">
                <a:solidFill>
                  <a:srgbClr val="B100E8"/>
                </a:solidFill>
                <a:latin typeface="Now Bold"/>
              </a:rPr>
              <a:t>Mobile  Application Developemnt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229608" y="1895988"/>
            <a:ext cx="2277319" cy="88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0"/>
              </a:lnSpc>
            </a:pPr>
            <a:r>
              <a:rPr lang="en-US" sz="2546">
                <a:solidFill>
                  <a:srgbClr val="B100E8"/>
                </a:solidFill>
                <a:latin typeface="Now Bold"/>
              </a:rPr>
              <a:t>Social Media   Integration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 descr="Gradient 3D Hexagon Shape"/>
          <p:cNvSpPr/>
          <p:nvPr/>
        </p:nvSpPr>
        <p:spPr>
          <a:xfrm rot="1084654">
            <a:off x="-6628924" y="-8283079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7" y="0"/>
                </a:lnTo>
                <a:lnTo>
                  <a:pt x="12596877" y="11431667"/>
                </a:lnTo>
                <a:lnTo>
                  <a:pt x="0" y="11431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 descr="Shape design element"/>
          <p:cNvSpPr/>
          <p:nvPr/>
        </p:nvSpPr>
        <p:spPr>
          <a:xfrm>
            <a:off x="14545481" y="-69377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6708438" y="32701"/>
            <a:ext cx="19050" cy="10287000"/>
          </a:xfrm>
          <a:prstGeom prst="line">
            <a:avLst/>
          </a:prstGeom>
          <a:ln w="47625" cap="flat">
            <a:solidFill>
              <a:srgbClr val="0400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3819984" y="4634865"/>
            <a:ext cx="10648031" cy="1288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78"/>
              </a:lnSpc>
              <a:spcBef>
                <a:spcPct val="0"/>
              </a:spcBef>
            </a:pPr>
            <a:r>
              <a:rPr lang="en-US" sz="9874" u="none">
                <a:solidFill>
                  <a:srgbClr val="FFFAEB"/>
                </a:solidFill>
                <a:latin typeface="Now Bold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339</Words>
  <Application>Microsoft Office PowerPoint</Application>
  <PresentationFormat>Custom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DM Sans Italics</vt:lpstr>
      <vt:lpstr>DM Sans</vt:lpstr>
      <vt:lpstr>Now Bold</vt:lpstr>
      <vt:lpstr>Calibri</vt:lpstr>
      <vt:lpstr>DM Sans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Homyz Website</dc:title>
  <dc:creator>Md. Nazmus Sazzad Naiem</dc:creator>
  <cp:lastModifiedBy>omi rahman</cp:lastModifiedBy>
  <cp:revision>5</cp:revision>
  <dcterms:created xsi:type="dcterms:W3CDTF">2006-08-16T00:00:00Z</dcterms:created>
  <dcterms:modified xsi:type="dcterms:W3CDTF">2025-07-08T17:20:28Z</dcterms:modified>
  <dc:identifier>DAF2Rihxj8Y</dc:identifier>
</cp:coreProperties>
</file>